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356" r:id="rId3"/>
    <p:sldId id="269" r:id="rId4"/>
    <p:sldId id="338" r:id="rId5"/>
    <p:sldId id="358" r:id="rId6"/>
    <p:sldId id="361" r:id="rId7"/>
    <p:sldId id="360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5" autoAdjust="0"/>
    <p:restoredTop sz="94660"/>
  </p:normalViewPr>
  <p:slideViewPr>
    <p:cSldViewPr>
      <p:cViewPr varScale="1">
        <p:scale>
          <a:sx n="82" d="100"/>
          <a:sy n="82" d="100"/>
        </p:scale>
        <p:origin x="153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E69ED-8693-4000-BB23-C2A06166E205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D7AA7-3E32-4309-BF17-6F3194744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23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BD07A7-27C6-4360-A75A-D7CD150153D4}" type="datetimeFigureOut">
              <a:rPr lang="en-US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654C7C-4160-4841-9C4B-164EA204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5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91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B4FECE-0A96-45CC-8696-1506059A8A35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92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5039" y="4416511"/>
            <a:ext cx="5140325" cy="373741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_________________________________________________________________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     _________________________________________________________________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     _________________________________________________________________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     _________________________________________________________________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     _________________________________________________________________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     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3987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701346" y="4416097"/>
            <a:ext cx="5607711" cy="278446"/>
          </a:xfrm>
          <a:prstGeom prst="rect">
            <a:avLst/>
          </a:prstGeom>
          <a:noFill/>
          <a:ln>
            <a:noFill/>
          </a:ln>
        </p:spPr>
        <p:txBody>
          <a:bodyPr lIns="91084" tIns="45542" rIns="91084" bIns="45542" anchor="t" anchorCtr="0">
            <a:spAutoFit/>
          </a:bodyPr>
          <a:lstStyle/>
          <a:p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3970734" y="9016417"/>
            <a:ext cx="3038143" cy="278446"/>
          </a:xfrm>
          <a:prstGeom prst="rect">
            <a:avLst/>
          </a:prstGeom>
          <a:noFill/>
          <a:ln>
            <a:noFill/>
          </a:ln>
        </p:spPr>
        <p:txBody>
          <a:bodyPr lIns="91084" tIns="45542" rIns="91084" bIns="45542" anchor="b" anchorCtr="0">
            <a:spAutoFit/>
          </a:bodyPr>
          <a:lstStyle/>
          <a:p>
            <a:pPr algn="r">
              <a:buSzPct val="25000"/>
            </a:pPr>
            <a:r>
              <a:rPr lang="x-none" sz="12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7461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B1ED-4DFA-4D91-8B02-F31E49F3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66FC2-F467-4F46-A75F-EDBA7072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1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AE169-7077-4A62-B75D-1BC986DE6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52400" y="1371600"/>
            <a:ext cx="8839199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0188" indent="-230188" rtl="0">
              <a:spcBef>
                <a:spcPts val="200"/>
              </a:spcBef>
              <a:defRPr/>
            </a:lvl1pPr>
            <a:lvl2pPr marL="461963" indent="-233362" rtl="0">
              <a:spcBef>
                <a:spcPts val="200"/>
              </a:spcBef>
              <a:defRPr/>
            </a:lvl2pPr>
            <a:lvl3pPr marL="684213" indent="-227012" rtl="0">
              <a:spcBef>
                <a:spcPts val="200"/>
              </a:spcBef>
              <a:defRPr/>
            </a:lvl3pPr>
            <a:lvl4pPr marL="914400" indent="-241300" rtl="0">
              <a:spcBef>
                <a:spcPts val="200"/>
              </a:spcBef>
              <a:defRPr/>
            </a:lvl4pPr>
            <a:lvl5pPr marL="1144588" indent="-230187" rtl="0">
              <a:spcBef>
                <a:spcPts val="200"/>
              </a:spcBef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52400" y="457200"/>
            <a:ext cx="8839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93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6D8B-9EB9-40FB-B0D8-EA016213B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8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B93E-9ED5-45BC-96DC-D39D66BCB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20E54-7C21-422D-BB66-3F1E87E9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910E-C566-4373-9D97-C1E87E8B9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19B05-56DD-4581-BD73-ABF024FD7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6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2C16-42D7-4EE3-9BBA-4AA1A7BB4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8A21-ADCE-412A-828C-8A426CBF8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F61EE-8B90-426B-9EA8-F375253B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E9228DF-A8AF-4890-BF71-B726E9999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381000" y="152400"/>
            <a:ext cx="579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ducation@archivists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828800"/>
            <a:ext cx="6705600" cy="2209800"/>
          </a:xfrm>
        </p:spPr>
        <p:txBody>
          <a:bodyPr/>
          <a:lstStyle/>
          <a:p>
            <a:pPr algn="ctr" eaLnBrk="1" hangingPunct="1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       </a:t>
            </a:r>
            <a:r>
              <a:rPr lang="en-US" sz="3200" b="1" dirty="0" smtClean="0"/>
              <a:t>Rights and Confidentiality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349750"/>
            <a:ext cx="5486400" cy="22987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Heather Briston, JD, MSI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UCLA Library Special Collections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May 17, 2016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©2016 Society of American Archivists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52400"/>
            <a:ext cx="25050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85" y="339724"/>
            <a:ext cx="275396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&amp;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76" y="5181600"/>
            <a:ext cx="27622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00674"/>
            <a:ext cx="7327900" cy="279033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endParaRPr lang="en-US" sz="1400" dirty="0" smtClean="0"/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endParaRPr lang="en-US" sz="1400" dirty="0" smtClean="0"/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endParaRPr lang="en-US" sz="1400" dirty="0" smtClean="0"/>
          </a:p>
          <a:p>
            <a:pPr marL="0" indent="0">
              <a:buNone/>
              <a:defRPr/>
            </a:pPr>
            <a:endParaRPr lang="en-US" sz="1400" dirty="0" smtClean="0"/>
          </a:p>
          <a:p>
            <a:pPr marL="0" indent="0">
              <a:buNone/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56500" cy="88732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Heather Briston: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74" t="12897"/>
          <a:stretch/>
        </p:blipFill>
        <p:spPr>
          <a:xfrm>
            <a:off x="6019800" y="2057400"/>
            <a:ext cx="1447800" cy="18270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828798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Heather Briston is the University Archivist for UCLA (University of </a:t>
            </a:r>
            <a:r>
              <a:rPr lang="en-US" sz="1400" dirty="0"/>
              <a:t>California, Los Angeles). Previously, she was the Head of Public Services for UCLA Library Special Collections 2011-2014, the Corrigan Solari University Historian and Archivist at the University of Oregon from 2001-2011, and also an archivist at the University of California, Berkeley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She </a:t>
            </a:r>
            <a:r>
              <a:rPr lang="en-US" sz="1400" dirty="0"/>
              <a:t>received an M.S. in Information, (Archives and Records Management) from the University of Michigan, and a J.D. from Syracuse University, with a focus on intellectual property law. 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" y="4506454"/>
            <a:ext cx="8001000" cy="2199146"/>
          </a:xfrm>
        </p:spPr>
        <p:txBody>
          <a:bodyPr/>
          <a:lstStyle/>
          <a:p>
            <a:pPr>
              <a:defRPr/>
            </a:pPr>
            <a:fld id="{401B6D8B-9EB9-40FB-B0D8-EA016213B56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619135"/>
            <a:ext cx="73279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She is a current member and past chair of the Society of American Archivists’ Intellectual Property Working Group, and teaches three different SAA courses on legal issues for archivists.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She is the author of “Understanding Copyright Law” in </a:t>
            </a:r>
            <a:r>
              <a:rPr lang="en-US" sz="1400" i="1" dirty="0"/>
              <a:t>Trends in Archives Practice: Rights in the Digital Era. </a:t>
            </a:r>
            <a:r>
              <a:rPr lang="en-US" sz="1400" dirty="0"/>
              <a:t>She is also a member of the International Council on Archives Section on University and Research Institution Archives. Her research explores legal issues and archives, and teaching with primary 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216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200"/>
              </a:spcBef>
              <a:buClr>
                <a:srgbClr val="8A8AB9"/>
              </a:buClr>
              <a:buSzPct val="49479"/>
              <a:buNone/>
            </a:pPr>
            <a:r>
              <a:rPr lang="x-none" sz="2400" b="0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Curriculum and Certification Program offered by </a:t>
            </a:r>
            <a:r>
              <a:rPr lang="x-none" sz="2400" b="0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SAA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</a:t>
            </a:r>
            <a:endParaRPr lang="x-none" sz="2800" b="0" i="0" u="none" strike="noStrike" cap="none" baseline="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lvl="1" indent="-457200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en-US" sz="1600" b="0" i="0" u="sng" strike="noStrike" cap="none" baseline="0" dirty="0" smtClean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lvl="1" indent="-457200"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x-none" sz="1600" b="0" i="0" u="sng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Foundational</a:t>
            </a:r>
            <a:r>
              <a:rPr lang="x-none" sz="1600" b="0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x-none" sz="1600" b="0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Courses—</a:t>
            </a:r>
            <a:r>
              <a:rPr lang="x-none" sz="1600" b="0" i="1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must pass </a:t>
            </a:r>
            <a:r>
              <a:rPr lang="en-US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3; </a:t>
            </a:r>
            <a:r>
              <a:rPr lang="en-US" sz="1600" b="1" dirty="0"/>
              <a:t>Required</a:t>
            </a:r>
            <a:r>
              <a:rPr lang="en-US" sz="1600" dirty="0"/>
              <a:t>: Fundamentals of Arrangement and Description (two-day course</a:t>
            </a:r>
            <a:r>
              <a:rPr lang="en-US" sz="1600" dirty="0" smtClean="0"/>
              <a:t>); </a:t>
            </a:r>
            <a:r>
              <a:rPr lang="en-US" sz="1600" i="1" dirty="0" smtClean="0"/>
              <a:t>You have the option to test out of the Foundational Tier.</a:t>
            </a:r>
          </a:p>
          <a:p>
            <a:pPr marL="457200" lvl="1" indent="-457200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-457200"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x-none" sz="1600" b="0" i="0" u="sng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Tactical </a:t>
            </a:r>
            <a:r>
              <a:rPr lang="x-none" sz="1600" b="0" i="0" u="sng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and Strategic</a:t>
            </a:r>
            <a:r>
              <a:rPr lang="x-none" sz="1600" b="0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Courses—</a:t>
            </a:r>
            <a:r>
              <a:rPr lang="x-none" sz="1600" b="0" i="1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must pass </a:t>
            </a:r>
            <a:r>
              <a:rPr lang="x-none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3</a:t>
            </a:r>
            <a:r>
              <a:rPr lang="en-US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; </a:t>
            </a:r>
            <a:r>
              <a:rPr lang="en-US" sz="1600" b="1" dirty="0"/>
              <a:t>Required</a:t>
            </a:r>
            <a:r>
              <a:rPr lang="en-US" sz="1600" dirty="0"/>
              <a:t>: Copyright Issues in Digital Archives </a:t>
            </a:r>
            <a:r>
              <a:rPr lang="en-US" sz="1600" b="1" dirty="0"/>
              <a:t>OR</a:t>
            </a:r>
            <a:r>
              <a:rPr lang="en-US" sz="1600" dirty="0"/>
              <a:t> Privacy and Confidentiality Issues in Digital </a:t>
            </a:r>
            <a:r>
              <a:rPr lang="en-US" sz="1600" dirty="0" smtClean="0"/>
              <a:t>Archives</a:t>
            </a:r>
          </a:p>
          <a:p>
            <a:pPr marL="457200" lvl="1" indent="-457200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x-none" sz="1600" b="0" i="1" u="none" strike="noStrike" cap="none" baseline="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x-none" sz="1600" b="0" i="0" u="sng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Tools and Services</a:t>
            </a:r>
            <a:r>
              <a:rPr lang="x-none" sz="1600" b="0" i="0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x-none" sz="1600" b="0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Courses—</a:t>
            </a:r>
            <a:r>
              <a:rPr lang="x-none" sz="1600" b="0" i="1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must pass </a:t>
            </a:r>
            <a:r>
              <a:rPr lang="x-none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1</a:t>
            </a:r>
            <a:endParaRPr lang="en-US" sz="1600" b="0" i="1" u="none" strike="noStrike" cap="none" baseline="0" dirty="0" smtClean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x-none" sz="1600" b="0" i="1" u="none" strike="noStrike" cap="none" baseline="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x-none" sz="1600" b="0" i="0" u="sng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Transformational</a:t>
            </a:r>
            <a:r>
              <a:rPr lang="x-none" sz="1600" b="0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Courses—</a:t>
            </a:r>
            <a:r>
              <a:rPr lang="x-none" sz="1600" b="0" i="1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must pass </a:t>
            </a:r>
            <a:r>
              <a:rPr lang="x-none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1</a:t>
            </a:r>
            <a:endParaRPr lang="en-US" sz="1600" b="0" i="1" u="none" strike="noStrike" cap="none" baseline="0" dirty="0" smtClean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en-US" sz="1600" b="0" i="1" u="none" strike="noStrike" cap="none" baseline="0" dirty="0" smtClean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en-US" sz="1600" b="0" i="1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*</a:t>
            </a:r>
            <a:r>
              <a:rPr lang="en-US" sz="1600" b="0" i="1" u="none" strike="noStrike" cap="none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A maximum of six webinars may be applied to the certificat</a:t>
            </a:r>
            <a:r>
              <a:rPr lang="en-US" sz="1600" i="1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 program</a:t>
            </a:r>
            <a:r>
              <a:rPr lang="en-US" sz="1600" i="1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.</a:t>
            </a: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en-US" sz="1600" b="0" i="1" u="none" strike="noStrike" cap="none" baseline="0" dirty="0" smtClean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1" indent="-457200" algn="l" rtl="0">
              <a:spcBef>
                <a:spcPts val="2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</a:pPr>
            <a:r>
              <a:rPr lang="x-none" sz="1600" b="1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Course </a:t>
            </a:r>
            <a:r>
              <a:rPr lang="x-none" sz="1600" b="1" i="0" u="none" strike="noStrike" cap="none" baseline="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examinations </a:t>
            </a:r>
            <a:r>
              <a:rPr lang="x-none" sz="1600" b="1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are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x-none" sz="1600" b="1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administered online</a:t>
            </a:r>
            <a:r>
              <a:rPr lang="en-US" sz="1600" b="1" i="0" u="none" strike="noStrike" cap="none" baseline="0" dirty="0" smtClean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.</a:t>
            </a:r>
            <a:endParaRPr lang="x-none" sz="1600" b="1" i="0" u="none" strike="noStrike" cap="none" baseline="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152400" y="591255"/>
            <a:ext cx="8839199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bg2"/>
                </a:solidFill>
                <a:latin typeface="+mn-lt"/>
                <a:ea typeface="Trebuchet MS"/>
                <a:cs typeface="Trebuchet MS"/>
                <a:sym typeface="Trebuchet MS"/>
              </a:rPr>
              <a:t>Arrangement &amp; Description Certificate</a:t>
            </a:r>
            <a:endParaRPr lang="x-none" sz="3600" b="1" i="0" u="none" strike="noStrike" cap="none" baseline="0" dirty="0">
              <a:solidFill>
                <a:schemeClr val="bg2"/>
              </a:solidFill>
              <a:latin typeface="+mn-lt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50" name="Picture 2" descr="A&amp;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59213"/>
            <a:ext cx="23050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8674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Attention Webinar Purchaser: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 smtClean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If you have attendees at your site who want to take the A&amp;D exam (which must be completed to have this web seminar count toward the certificate), we ask that you verify their attendance on the roster included in your handouts.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 Please </a:t>
            </a:r>
            <a:r>
              <a:rPr lang="en-US" sz="2000" dirty="0">
                <a:solidFill>
                  <a:schemeClr val="bg2"/>
                </a:solidFill>
              </a:rPr>
              <a:t>email the attendance roster – typed to ensure accuracy – to </a:t>
            </a:r>
            <a:r>
              <a:rPr lang="en-US" sz="2000" dirty="0">
                <a:solidFill>
                  <a:srgbClr val="0000FF"/>
                </a:solidFill>
                <a:hlinkClick r:id="rId2"/>
              </a:rPr>
              <a:t>education@archivists.org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by close of business on 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      Wednesday, June 18.</a:t>
            </a:r>
            <a:endParaRPr lang="en-US" sz="2000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Links to the exam will be emailed to all verified attendees by close of business on Thursday, June 19.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Exams must be completed by close of business on Monday,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solidFill>
                  <a:schemeClr val="bg2"/>
                </a:solidFill>
              </a:rPr>
              <a:t>      June 23.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algn="ctr"/>
            <a:r>
              <a:rPr lang="en-US" altLang="en-US" sz="5400" dirty="0" smtClean="0">
                <a:solidFill>
                  <a:schemeClr val="bg2"/>
                </a:solidFill>
              </a:rPr>
              <a:t> </a:t>
            </a:r>
            <a:r>
              <a:rPr lang="en-US" altLang="en-US" sz="3200" b="1" dirty="0" smtClean="0">
                <a:solidFill>
                  <a:schemeClr val="bg2"/>
                </a:solidFill>
              </a:rPr>
              <a:t>A&amp;D Webinar Attendance Roster Policy</a:t>
            </a:r>
            <a:endParaRPr lang="en-US" altLang="en-US" sz="32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1B6D8B-9EB9-40FB-B0D8-EA016213B5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8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886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i="1" dirty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A&amp;D Certificate Program:</a:t>
            </a:r>
            <a:r>
              <a:rPr lang="en-US" sz="2400" i="1" dirty="0">
                <a:solidFill>
                  <a:schemeClr val="bg2"/>
                </a:solidFill>
              </a:rPr>
              <a:t>	</a:t>
            </a:r>
            <a:endParaRPr lang="en-US" sz="2400" i="1" dirty="0" smtClean="0">
              <a:solidFill>
                <a:schemeClr val="bg2"/>
              </a:solidFill>
            </a:endParaRPr>
          </a:p>
          <a:p>
            <a:pPr lvl="1">
              <a:defRPr/>
            </a:pPr>
            <a:r>
              <a:rPr lang="en-US" b="1" dirty="0" smtClean="0">
                <a:solidFill>
                  <a:schemeClr val="bg2"/>
                </a:solidFill>
              </a:rPr>
              <a:t>Appraisal for Arrangement and Description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bg2"/>
                </a:solidFill>
              </a:rPr>
              <a:t>June 2, 2016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DAS Certificate Program: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bg2"/>
                </a:solidFill>
              </a:rPr>
              <a:t>Preservation of Audio and Video Formats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bg2"/>
                </a:solidFill>
              </a:rPr>
              <a:t>June 30, 2016</a:t>
            </a:r>
          </a:p>
          <a:p>
            <a:pPr lvl="1">
              <a:defRPr/>
            </a:pPr>
            <a:endParaRPr lang="en-US" b="1" dirty="0" smtClean="0">
              <a:solidFill>
                <a:schemeClr val="bg2"/>
              </a:solidFill>
            </a:endParaRPr>
          </a:p>
          <a:p>
            <a:pPr lvl="1">
              <a:defRPr/>
            </a:pPr>
            <a:endParaRPr lang="en-US" b="1" dirty="0" smtClean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200" b="1" dirty="0" smtClean="0">
              <a:solidFill>
                <a:schemeClr val="bg2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200" b="1" dirty="0" smtClean="0">
              <a:solidFill>
                <a:schemeClr val="bg2"/>
              </a:solidFill>
            </a:endParaRPr>
          </a:p>
          <a:p>
            <a:pPr>
              <a:defRPr/>
            </a:pPr>
            <a:endParaRPr lang="en-US" sz="2200" b="1" dirty="0" smtClean="0">
              <a:solidFill>
                <a:schemeClr val="bg2"/>
              </a:solidFill>
            </a:endParaRPr>
          </a:p>
          <a:p>
            <a:pPr marL="0" indent="0">
              <a:buFont typeface="Wingdings" charset="2"/>
              <a:buNone/>
              <a:defRPr/>
            </a:pPr>
            <a:endParaRPr lang="en-US" sz="2600" b="1" dirty="0" smtClean="0">
              <a:solidFill>
                <a:schemeClr val="bg2"/>
              </a:solidFill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71600"/>
          </a:xfrm>
        </p:spPr>
        <p:txBody>
          <a:bodyPr/>
          <a:lstStyle/>
          <a:p>
            <a:pPr algn="ctr"/>
            <a:r>
              <a:rPr lang="en-US" altLang="en-US" sz="5400" dirty="0" smtClean="0">
                <a:solidFill>
                  <a:schemeClr val="bg2"/>
                </a:solidFill>
              </a:rPr>
              <a:t> Upcoming </a:t>
            </a:r>
            <a:r>
              <a:rPr lang="en-US" altLang="en-US" sz="5400" dirty="0" smtClean="0">
                <a:solidFill>
                  <a:schemeClr val="bg2"/>
                </a:solidFill>
              </a:rPr>
              <a:t>Webinars</a:t>
            </a:r>
            <a:r>
              <a:rPr lang="en-US" altLang="en-US" sz="5400" dirty="0" smtClean="0">
                <a:solidFill>
                  <a:schemeClr val="bg2"/>
                </a:solidFill>
              </a:rPr>
              <a:t/>
            </a:r>
            <a:br>
              <a:rPr lang="en-US" altLang="en-US" sz="5400" dirty="0" smtClean="0">
                <a:solidFill>
                  <a:schemeClr val="bg2"/>
                </a:solidFill>
              </a:rPr>
            </a:b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30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5181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400" i="1" dirty="0"/>
              <a:t>Rights in the Digital </a:t>
            </a:r>
            <a:r>
              <a:rPr lang="en-US" sz="1400" i="1" dirty="0" smtClean="0"/>
              <a:t>Era </a:t>
            </a:r>
            <a:r>
              <a:rPr lang="en-US" sz="1400" dirty="0" smtClean="0"/>
              <a:t>provides </a:t>
            </a:r>
            <a:r>
              <a:rPr lang="en-US" sz="1400" dirty="0"/>
              <a:t>an essential introduction to the law of copyright, privacy, publicity, and trademarks from an archival perspective. Edited by </a:t>
            </a:r>
            <a:r>
              <a:rPr lang="en-US" sz="1400" dirty="0" err="1"/>
              <a:t>Menzi</a:t>
            </a:r>
            <a:r>
              <a:rPr lang="en-US" sz="1400" dirty="0"/>
              <a:t> L. </a:t>
            </a:r>
            <a:r>
              <a:rPr lang="en-US" sz="1400" dirty="0" err="1"/>
              <a:t>Behrnd-Klodt</a:t>
            </a:r>
            <a:r>
              <a:rPr lang="en-US" sz="1400" dirty="0"/>
              <a:t> and Christopher J. Prom and featuring an introduction by Peter B. </a:t>
            </a:r>
            <a:r>
              <a:rPr lang="en-US" sz="1400" dirty="0" err="1"/>
              <a:t>Hirtle</a:t>
            </a:r>
            <a:r>
              <a:rPr lang="en-US" sz="1400" dirty="0"/>
              <a:t>, </a:t>
            </a:r>
            <a:r>
              <a:rPr lang="en-US" sz="1400" i="1" dirty="0"/>
              <a:t>Rights in the Digital Era</a:t>
            </a:r>
            <a:r>
              <a:rPr lang="en-US" sz="1400" dirty="0"/>
              <a:t> includes four modules: </a:t>
            </a:r>
            <a:endParaRPr lang="en-US" sz="14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1400" i="1" dirty="0" smtClean="0"/>
              <a:t>Understanding Copyright Law</a:t>
            </a:r>
            <a:r>
              <a:rPr lang="en-US" sz="1400" dirty="0" smtClean="0"/>
              <a:t> by Heather Briston </a:t>
            </a:r>
          </a:p>
          <a:p>
            <a:r>
              <a:rPr lang="en-US" sz="1400" i="1" dirty="0" smtClean="0"/>
              <a:t>Balancing </a:t>
            </a:r>
            <a:r>
              <a:rPr lang="en-US" sz="1400" i="1" dirty="0"/>
              <a:t>Access and Privacy in Manuscript Collections</a:t>
            </a:r>
            <a:r>
              <a:rPr lang="en-US" sz="1400" dirty="0"/>
              <a:t> by </a:t>
            </a:r>
            <a:r>
              <a:rPr lang="en-US" sz="1400" dirty="0" err="1"/>
              <a:t>Menzi</a:t>
            </a:r>
            <a:r>
              <a:rPr lang="en-US" sz="1400" dirty="0"/>
              <a:t> L. </a:t>
            </a:r>
            <a:r>
              <a:rPr lang="en-US" sz="1400" dirty="0" err="1" smtClean="0"/>
              <a:t>Behrnd-Klodt</a:t>
            </a:r>
            <a:r>
              <a:rPr lang="en-US" sz="1400" dirty="0"/>
              <a:t> </a:t>
            </a:r>
            <a:endParaRPr lang="en-US" sz="1400" dirty="0" smtClean="0"/>
          </a:p>
          <a:p>
            <a:r>
              <a:rPr lang="en-US" sz="1400" i="1" dirty="0" smtClean="0"/>
              <a:t>Balancing </a:t>
            </a:r>
            <a:r>
              <a:rPr lang="en-US" sz="1400" i="1" dirty="0"/>
              <a:t>Access and Privacy in the Records of Organizations </a:t>
            </a:r>
            <a:r>
              <a:rPr lang="en-US" sz="1400" dirty="0"/>
              <a:t>by </a:t>
            </a:r>
            <a:r>
              <a:rPr lang="en-US" sz="1400" dirty="0" err="1"/>
              <a:t>Menzi</a:t>
            </a:r>
            <a:r>
              <a:rPr lang="en-US" sz="1400" dirty="0"/>
              <a:t> L. </a:t>
            </a:r>
            <a:r>
              <a:rPr lang="en-US" sz="1400" dirty="0" err="1" smtClean="0"/>
              <a:t>Behrnd-Klodt</a:t>
            </a:r>
            <a:r>
              <a:rPr lang="en-US" sz="1400" dirty="0" smtClean="0"/>
              <a:t> </a:t>
            </a:r>
          </a:p>
          <a:p>
            <a:r>
              <a:rPr lang="en-US" sz="1400" i="1" dirty="0" smtClean="0"/>
              <a:t>Managing </a:t>
            </a:r>
            <a:r>
              <a:rPr lang="en-US" sz="1400" i="1" dirty="0"/>
              <a:t>Rights and Permissions</a:t>
            </a:r>
            <a:r>
              <a:rPr lang="en-US" sz="1400" dirty="0"/>
              <a:t> by </a:t>
            </a:r>
            <a:r>
              <a:rPr lang="en-US" sz="1400" dirty="0" err="1"/>
              <a:t>Aprille</a:t>
            </a:r>
            <a:r>
              <a:rPr lang="en-US" sz="1400" dirty="0"/>
              <a:t> C. </a:t>
            </a:r>
            <a:r>
              <a:rPr lang="en-US" sz="1400" dirty="0" smtClean="0"/>
              <a:t>McKay</a:t>
            </a: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1800" dirty="0" smtClean="0"/>
              <a:t>Nonmembers: </a:t>
            </a:r>
            <a:r>
              <a:rPr lang="en-US" sz="1800" strike="sngStrike" dirty="0"/>
              <a:t>$34.99</a:t>
            </a:r>
            <a:r>
              <a:rPr lang="en-US" sz="1800" dirty="0"/>
              <a:t>  $27.99 </a:t>
            </a:r>
          </a:p>
          <a:p>
            <a:pPr marL="0" indent="0" algn="ctr">
              <a:buNone/>
            </a:pPr>
            <a:r>
              <a:rPr lang="en-US" sz="1800" dirty="0"/>
              <a:t>SAA </a:t>
            </a:r>
            <a:r>
              <a:rPr lang="en-US" sz="1800" dirty="0" smtClean="0"/>
              <a:t>Members: </a:t>
            </a:r>
            <a:r>
              <a:rPr lang="en-US" sz="1800" strike="sngStrike" dirty="0"/>
              <a:t>$29.99</a:t>
            </a:r>
            <a:r>
              <a:rPr lang="en-US" sz="1800" dirty="0"/>
              <a:t>  $</a:t>
            </a:r>
            <a:r>
              <a:rPr lang="en-US" sz="1800" dirty="0" smtClean="0"/>
              <a:t>23.99</a:t>
            </a:r>
            <a:endParaRPr lang="en-US" sz="1800" dirty="0"/>
          </a:p>
          <a:p>
            <a:pPr marL="0" indent="0" algn="ctr">
              <a:buNone/>
            </a:pPr>
            <a:r>
              <a:rPr lang="en-US" sz="1400" dirty="0" smtClean="0"/>
              <a:t>Download </a:t>
            </a:r>
            <a:r>
              <a:rPr lang="en-US" sz="1400" dirty="0"/>
              <a:t>order form at </a:t>
            </a:r>
            <a:r>
              <a:rPr lang="en-US" sz="1400" b="1" i="1" dirty="0" smtClean="0"/>
              <a:t>files.archivists.org/</a:t>
            </a:r>
          </a:p>
          <a:p>
            <a:pPr marL="0" indent="0" algn="ctr">
              <a:buNone/>
            </a:pPr>
            <a:r>
              <a:rPr lang="en-US" sz="1400" b="1" i="1" dirty="0" smtClean="0"/>
              <a:t>pubs/EducationDiscountSAABooks.pdf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20% Off </a:t>
            </a:r>
            <a:r>
              <a:rPr lang="en-US" sz="4000" i="1" dirty="0" smtClean="0">
                <a:solidFill>
                  <a:schemeClr val="tx1"/>
                </a:solidFill>
              </a:rPr>
              <a:t>Rights in the Digital Era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1B6D8B-9EB9-40FB-B0D8-EA016213B5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638800" y="1981200"/>
            <a:ext cx="3048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150" y="1981200"/>
            <a:ext cx="28386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solidFill>
                <a:schemeClr val="accent5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Archival </a:t>
            </a: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Collection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Management Systems  [ </a:t>
            </a:r>
            <a:r>
              <a:rPr lang="en-US" sz="1200" dirty="0">
                <a:solidFill>
                  <a:srgbClr val="FF0000"/>
                </a:solidFill>
              </a:rPr>
              <a:t>DAS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 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Basics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of Managing Electronic Records: Getting You Started  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Becoming an Archives Consultant: Practical Info &amp; Tips </a:t>
            </a:r>
            <a:endParaRPr lang="en-US" sz="1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Change Management…what you should know!</a:t>
            </a:r>
          </a:p>
          <a:p>
            <a:pPr>
              <a:defRPr/>
            </a:pP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Forming Names According to RDA:  Part I [ </a:t>
            </a:r>
            <a:r>
              <a:rPr lang="en-US" sz="1200" dirty="0">
                <a:solidFill>
                  <a:srgbClr val="FF0000"/>
                </a:solidFill>
              </a:rPr>
              <a:t>A&amp;D </a:t>
            </a:r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]</a:t>
            </a:r>
          </a:p>
          <a:p>
            <a:pPr>
              <a:defRPr/>
            </a:pP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Forming Names According to RDA:  Part II [ </a:t>
            </a:r>
            <a:r>
              <a:rPr lang="en-US" sz="1200" dirty="0">
                <a:solidFill>
                  <a:srgbClr val="FF0000"/>
                </a:solidFill>
              </a:rPr>
              <a:t>A&amp;D </a:t>
            </a:r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]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Introduction to Processing Digital Records and Manuscripts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Metadata Overview for Archivists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 smtClean="0">
                <a:solidFill>
                  <a:srgbClr val="FF0000"/>
                </a:solidFill>
              </a:rPr>
              <a:t>A&amp;D and DAS </a:t>
            </a:r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]</a:t>
            </a:r>
          </a:p>
          <a:p>
            <a:pPr>
              <a:defRPr/>
            </a:pP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Forming Names According to RDA:  Part II [ </a:t>
            </a:r>
            <a:r>
              <a:rPr lang="en-US" sz="1200" dirty="0">
                <a:solidFill>
                  <a:srgbClr val="FF0000"/>
                </a:solidFill>
              </a:rPr>
              <a:t>A&amp;D </a:t>
            </a:r>
            <a:r>
              <a:rPr lang="en-US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]</a:t>
            </a:r>
            <a:endParaRPr lang="en-US" sz="1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Preservation Formats in the Context of PDF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  <a:endParaRPr lang="en-US" sz="1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Providing Access to Born Digital Archives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Electronic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Records, The Next Step!  [ </a:t>
            </a:r>
            <a:r>
              <a:rPr lang="en-US" sz="1200" dirty="0">
                <a:solidFill>
                  <a:srgbClr val="FF0000"/>
                </a:solidFill>
              </a:rPr>
              <a:t>DAS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 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User Experience Design for Digital Archives[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Protect Your Holdings AND Provide Access?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Thinking Digital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Train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the Trainer: Building a Successful Continuing Education Course  </a:t>
            </a:r>
            <a:endParaRPr lang="en-US" sz="1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Standards for Digital Archives [ </a:t>
            </a:r>
            <a:r>
              <a:rPr lang="en-US" sz="1200" dirty="0" smtClean="0">
                <a:solidFill>
                  <a:srgbClr val="FF0000"/>
                </a:solidFill>
              </a:rPr>
              <a:t>DAS</a:t>
            </a: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 ]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User Experience Design and Digital Archives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Web Archiving Fundamentals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[ </a:t>
            </a:r>
            <a:r>
              <a:rPr lang="en-US" sz="1200" dirty="0">
                <a:solidFill>
                  <a:srgbClr val="FF0000"/>
                </a:solidFill>
              </a:rPr>
              <a:t>DAS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] </a:t>
            </a:r>
          </a:p>
          <a:p>
            <a:pPr>
              <a:defRPr/>
            </a:pPr>
            <a:r>
              <a:rPr lang="en-US" sz="1200" dirty="0" smtClean="0">
                <a:solidFill>
                  <a:schemeClr val="accent5">
                    <a:lumMod val="25000"/>
                  </a:schemeClr>
                </a:solidFill>
              </a:rPr>
              <a:t>What </a:t>
            </a:r>
            <a:r>
              <a:rPr lang="en-US" sz="1200" dirty="0">
                <a:solidFill>
                  <a:schemeClr val="accent5">
                    <a:lumMod val="25000"/>
                  </a:schemeClr>
                </a:solidFill>
              </a:rPr>
              <a:t>is EAC-CPF? </a:t>
            </a:r>
            <a:endParaRPr lang="en-US" sz="1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defRPr/>
            </a:pPr>
            <a:endParaRPr lang="en-US" sz="1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1400" b="1" i="1" dirty="0" smtClean="0">
                <a:solidFill>
                  <a:schemeClr val="bg2"/>
                </a:solidFill>
              </a:rPr>
              <a:t>Remember </a:t>
            </a:r>
            <a:r>
              <a:rPr lang="en-US" sz="1400" b="1" i="1" dirty="0">
                <a:solidFill>
                  <a:schemeClr val="bg2"/>
                </a:solidFill>
              </a:rPr>
              <a:t>– a subscription gets you </a:t>
            </a:r>
            <a:r>
              <a:rPr lang="en-US" sz="1400" b="1" i="1" u="sng" dirty="0" smtClean="0">
                <a:solidFill>
                  <a:schemeClr val="bg2"/>
                </a:solidFill>
              </a:rPr>
              <a:t>two </a:t>
            </a:r>
            <a:r>
              <a:rPr lang="en-US" sz="1400" b="1" i="1" u="sng" dirty="0">
                <a:solidFill>
                  <a:schemeClr val="bg2"/>
                </a:solidFill>
              </a:rPr>
              <a:t>months of unlimited access</a:t>
            </a:r>
            <a:r>
              <a:rPr lang="en-US" sz="1400" b="1" i="1" dirty="0">
                <a:solidFill>
                  <a:schemeClr val="bg2"/>
                </a:solidFill>
              </a:rPr>
              <a:t> to these </a:t>
            </a:r>
            <a:r>
              <a:rPr lang="en-US" sz="1400" b="1" i="1" dirty="0" smtClean="0">
                <a:solidFill>
                  <a:schemeClr val="bg2"/>
                </a:solidFill>
              </a:rPr>
              <a:t>presentations!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000" b="1" smtClean="0">
                <a:solidFill>
                  <a:schemeClr val="bg2"/>
                </a:solidFill>
              </a:rPr>
              <a:t>Online On Demand Web Seminars You Can Purchase from SAA</a:t>
            </a:r>
            <a:r>
              <a:rPr lang="en-US" altLang="en-US" b="1" smtClean="0">
                <a:solidFill>
                  <a:schemeClr val="bg2"/>
                </a:solidFill>
              </a:rPr>
              <a:t/>
            </a:r>
            <a:br>
              <a:rPr lang="en-US" altLang="en-US" b="1" smtClean="0">
                <a:solidFill>
                  <a:schemeClr val="bg2"/>
                </a:solidFill>
              </a:rPr>
            </a:br>
            <a:endParaRPr lang="en-US" altLang="en-US" b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5824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153965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650</Words>
  <Application>Microsoft Office PowerPoint</Application>
  <PresentationFormat>On-screen Show (4:3)</PresentationFormat>
  <Paragraphs>105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Black</vt:lpstr>
      <vt:lpstr>Calibri</vt:lpstr>
      <vt:lpstr>Times New Roman</vt:lpstr>
      <vt:lpstr>Trebuchet MS</vt:lpstr>
      <vt:lpstr>Wingdings</vt:lpstr>
      <vt:lpstr>Pixel</vt:lpstr>
      <vt:lpstr>         Rights and Confidentiality  </vt:lpstr>
      <vt:lpstr>Heather Briston: </vt:lpstr>
      <vt:lpstr>Arrangement &amp; Description Certificate</vt:lpstr>
      <vt:lpstr> A&amp;D Webinar Attendance Roster Policy</vt:lpstr>
      <vt:lpstr> Upcoming Webinars  </vt:lpstr>
      <vt:lpstr>20% Off Rights in the Digital Era</vt:lpstr>
      <vt:lpstr>Online On Demand Web Seminars You Can Purchase from SAA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SAA</dc:creator>
  <cp:lastModifiedBy>Solveig De Sutter</cp:lastModifiedBy>
  <cp:revision>82</cp:revision>
  <cp:lastPrinted>2016-05-05T14:34:40Z</cp:lastPrinted>
  <dcterms:created xsi:type="dcterms:W3CDTF">2009-02-09T20:59:29Z</dcterms:created>
  <dcterms:modified xsi:type="dcterms:W3CDTF">2016-05-11T16:50:59Z</dcterms:modified>
</cp:coreProperties>
</file>